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9" r:id="rId4"/>
    <p:sldId id="270" r:id="rId5"/>
    <p:sldId id="271" r:id="rId6"/>
    <p:sldId id="272" r:id="rId7"/>
    <p:sldId id="280" r:id="rId8"/>
    <p:sldId id="282" r:id="rId9"/>
    <p:sldId id="283" r:id="rId10"/>
    <p:sldId id="284" r:id="rId11"/>
    <p:sldId id="273" r:id="rId12"/>
    <p:sldId id="274" r:id="rId13"/>
    <p:sldId id="275" r:id="rId14"/>
    <p:sldId id="276" r:id="rId15"/>
    <p:sldId id="277" r:id="rId16"/>
    <p:sldId id="281" r:id="rId17"/>
    <p:sldId id="279" r:id="rId18"/>
    <p:sldId id="285" r:id="rId19"/>
    <p:sldId id="278" r:id="rId20"/>
    <p:sldId id="262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4C4946"/>
    <a:srgbClr val="999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46" d="100"/>
          <a:sy n="46" d="100"/>
        </p:scale>
        <p:origin x="60" y="3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12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BF492-1848-4DCD-87B6-0486F86F6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65455-DB27-4D36-96E3-DF11D124B0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5A85-FB73-463D-9539-254A417EF774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2FB94D-DF7B-4508-825D-69BF900BC3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F1104-C7C2-4880-BB68-C8FF20CE72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82044-7EEE-41FF-B4BB-263572BB0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00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36FEB-6C64-4AED-9CFE-0F50F1F81E65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99412-076B-45DF-891C-7D1FFF7C8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40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Relationship Id="rId57" Type="http://schemas.openxmlformats.org/officeDocument/2006/relationships/image" Target="../media/image59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DD96B6-BB89-46FF-B215-23A9615420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0" y="2489023"/>
            <a:ext cx="8064500" cy="18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0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1DE1B-5E1D-4B6E-BE09-1F75C08F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BFAB10-0C27-4266-9779-5E24C8608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B6E03-6FE9-4D6B-BAD1-137680944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F23E9-55C8-423C-96E2-7DAE1E0A2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8467-BF2F-4256-9D5F-6A2B7519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14C09-DBE8-4D9E-92AE-C6DEB5BD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74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248BE-B40D-44D6-9573-93728BC64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518FE-6E21-4E0B-936D-C2F9A6173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E5FEB-0D6B-44F0-A317-89400A489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CD7CE-5377-4A8A-8D79-A6C370814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B69E-D910-43EC-A4EE-E9EC964C0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3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6FCFF2-6D65-4C76-B895-90848AD8F9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036F7-471C-4C90-A9C1-A0B903847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5369D-E911-46C5-8F74-99CA95AA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72024-BB78-43D0-B2C9-056201E4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11549-E3ED-4734-84F9-6F6DBBBE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7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735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037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884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265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502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19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098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03F72-DA6F-4AE9-BECA-3C84B2069A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642100" cy="7842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rgbClr val="999899"/>
                </a:solidFill>
                <a:latin typeface="Verdana Pro" panose="020B0604020202020204" pitchFamily="34" charset="0"/>
              </a:defRPr>
            </a:lvl1pPr>
          </a:lstStyle>
          <a:p>
            <a:r>
              <a:rPr lang="en-US" dirty="0"/>
              <a:t>Slide 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A57F7-E12C-4657-946C-1C92FFE054F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Click to edit sub-title style</a:t>
            </a:r>
          </a:p>
          <a:p>
            <a:r>
              <a:rPr lang="en-US" dirty="0">
                <a:solidFill>
                  <a:srgbClr val="FF6600"/>
                </a:solidFill>
                <a:latin typeface="Verdana" charset="0"/>
                <a:ea typeface="Verdana" charset="0"/>
                <a:cs typeface="Verdana" charset="0"/>
              </a:rPr>
              <a:t>Action points in orange</a:t>
            </a:r>
          </a:p>
          <a:p>
            <a:endParaRPr lang="en-US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• Point 1</a:t>
            </a: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• Point 2</a:t>
            </a: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• Point 3</a:t>
            </a:r>
          </a:p>
          <a:p>
            <a:endParaRPr lang="en-US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Main text size 30pt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C8F78D-3919-4DEB-B50D-22529A1E21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59" y="365125"/>
            <a:ext cx="3224682" cy="7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27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48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55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3597-C337-4707-B990-E1D733BD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C0977-39B4-48C8-90C7-11B2F4718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5C29B-F35D-462D-8B9A-D8CDD6A7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E4CF5-1399-4340-BE8A-4AE9D677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B7B94-045B-4B52-883E-065156BD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86507-0077-4EE1-B47F-848DA3955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227E7-644C-4148-82FF-336B34616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CD2764-481F-4A30-9669-56417DD42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80C10-9456-4039-8A2A-97C77AE93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8059C-115B-4582-80C2-E170B198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FB39C-B737-483D-86CF-C50308F2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94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23E1-21BC-491A-928D-51628A94B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89B54-3998-43B6-AC8D-7230B960F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0B689-C7A6-4AFD-9329-AEA976008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D71B1-AF30-4C2E-B9FB-652E5BAD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D07AB-23BC-40D4-B5A3-D1B035E9FC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EA2268-55A7-490D-9163-1F5092AE0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D08D34-CE30-4CC2-B99A-F6DBFBD1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6AB050-B998-42D6-ABA4-38FC7CE4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3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4C4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9655E-A44A-4930-8F51-A8A64CA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D8D56-A7D1-4825-9497-0E90F160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36D72-2B69-4881-BBF7-A9242550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D307C8-8C60-4ABD-A970-CC784E0F2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84" y="216132"/>
            <a:ext cx="2975801" cy="6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7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6F701-7FE9-4816-9CEA-FF30396B2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DA2A0-BA2A-4EEA-998C-8409D44A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65607E-A0D9-430F-8EF7-8F703669F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9EA24-1445-4A45-B18D-6FA34909B7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20" y="3833883"/>
            <a:ext cx="467474" cy="4674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CF9B21-EEB9-4895-8EBB-DEE48782C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47" y="3840070"/>
            <a:ext cx="467474" cy="467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00D840-BE89-4C44-8A4D-26F0794017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74" y="3840070"/>
            <a:ext cx="467474" cy="467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0F81BC-EE5A-418D-86EF-C66D6B97BA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5" y="3839444"/>
            <a:ext cx="467474" cy="467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A37A4A-904F-4FFE-8E8A-B822C502D5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0" y="3833883"/>
            <a:ext cx="467474" cy="467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FE410A-E019-436F-BB1A-4899286528A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5" y="3833883"/>
            <a:ext cx="467474" cy="4674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61B28-F69D-4FBE-BF76-36B1428FDF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0" y="3833883"/>
            <a:ext cx="467474" cy="4674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117DFB-F365-43CD-9C29-4E5B02B29B8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45" y="3815478"/>
            <a:ext cx="467474" cy="467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3DDAAE-D656-4BCC-9313-09E04FBA1D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0" y="3833883"/>
            <a:ext cx="467474" cy="467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66833F-B603-46C6-ACCF-094037448C2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8" y="3815478"/>
            <a:ext cx="467474" cy="4674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BCB64-A237-42DF-A099-7768150030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5478"/>
            <a:ext cx="467474" cy="467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08E633-712C-4D93-B17F-406D0AFC5B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082" y="3272020"/>
            <a:ext cx="467474" cy="4674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E9ED1E4-5679-4E74-88C6-52288BA67CD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711" y="3236597"/>
            <a:ext cx="467474" cy="467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D03790-FD0E-454D-85E6-9065C37721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76" y="2154280"/>
            <a:ext cx="467474" cy="4674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0E3ED8-17DC-4FB1-90ED-4FC71CDDC63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3238630"/>
            <a:ext cx="467474" cy="4674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91FC7C6-BB59-4C15-8A1B-6B89A8CB697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886" y="3256608"/>
            <a:ext cx="467474" cy="4674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B77900-0DDB-4F21-BDD6-FD8392CF15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717" y="3272020"/>
            <a:ext cx="467474" cy="4674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D3547F-2735-4202-8495-A7D96169FD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74" y="3272020"/>
            <a:ext cx="467474" cy="4674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1FF6FDB-76D5-477C-A29B-7D1C028EE39B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5" y="3272020"/>
            <a:ext cx="467474" cy="4674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5FF5CA-4205-4474-95DA-E24A98F1C647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0" y="3272020"/>
            <a:ext cx="467474" cy="4674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18C876-DBB9-475F-BCD5-16C74591B0F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5" y="3272020"/>
            <a:ext cx="467474" cy="46747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BA3F15E-7123-483E-A438-8EA0290C69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0" y="3256608"/>
            <a:ext cx="467474" cy="4674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B32906-E57D-468A-8B32-3DFC4DFC48E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45" y="3272020"/>
            <a:ext cx="467474" cy="4674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4F5E70-9710-4A87-AE95-6E416DBB4178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0" y="3264314"/>
            <a:ext cx="467474" cy="4674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6657F13-A32B-4F95-A666-43EB741BFA1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8" y="3256608"/>
            <a:ext cx="467474" cy="4674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374B10F-D1AD-4C46-BEC0-EECA9876A6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56608"/>
            <a:ext cx="467474" cy="4674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26645CB-7283-4BE8-98E6-5BD389B2349F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88" y="2677191"/>
            <a:ext cx="467474" cy="4674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594881-95BA-409B-94F5-7B020CCB2EA6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47" y="2654074"/>
            <a:ext cx="467474" cy="4674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C364685-3EB3-4F43-BA96-01536B4FCA3C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52" y="2654074"/>
            <a:ext cx="467474" cy="4674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FC46A20-5A66-463B-B541-CD798B9FBF5E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2677191"/>
            <a:ext cx="467474" cy="46747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B611C8A-B8F2-4267-8496-CB1903E7212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86" y="2677191"/>
            <a:ext cx="467474" cy="4674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ACE772-EAEB-4ED8-BEB4-7142E216F43A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61" y="2705444"/>
            <a:ext cx="467474" cy="4674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D1261FA-52FB-45E7-B2F0-452DF947C823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20" y="2705444"/>
            <a:ext cx="467474" cy="4674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FF93F9D-8229-4267-B584-18AC23D16CD0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5" y="2713150"/>
            <a:ext cx="467474" cy="4674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9E4D0F5-3C31-4801-8B64-D32268B06A54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0" y="2713150"/>
            <a:ext cx="467474" cy="46747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51EEE3C-B465-4F48-A938-57A3E2E25E86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5" y="2713150"/>
            <a:ext cx="467474" cy="46747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C5D3D76-39D9-4E9D-8EC0-10827BD013E0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0" y="2713150"/>
            <a:ext cx="467474" cy="4674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B90B53-5FB2-4945-A9DB-C702C2E7DA4B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45" y="2713150"/>
            <a:ext cx="467474" cy="46747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1C0A892-B96F-458C-BF7F-F04D70A108F3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0" y="2705444"/>
            <a:ext cx="467474" cy="46747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630BA98-8956-40D1-9A9D-4F5A50D1E05C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18" y="2705444"/>
            <a:ext cx="467474" cy="46747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32B449B-743F-4A5C-8DC5-884F864B7CE1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05444"/>
            <a:ext cx="467474" cy="46747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0441087-7843-4AED-8869-C85179F73B63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588" y="2154280"/>
            <a:ext cx="467474" cy="46747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F8040E-6722-4621-BF7B-C75BC907068E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19" y="2154280"/>
            <a:ext cx="467474" cy="4674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7374A98-F3F7-4055-B047-A727A6E3C4A7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50" y="2154280"/>
            <a:ext cx="467474" cy="46747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F026D77-8E31-47B1-B50C-96283C4C8665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2154280"/>
            <a:ext cx="467474" cy="46747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5334905-8CB9-491F-8C17-AF8A898BC662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312" y="2154280"/>
            <a:ext cx="467474" cy="46747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AF859239-A578-4401-94EE-58DFDB64AE2E}"/>
              </a:ext>
            </a:extLst>
          </p:cNvPr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743" y="2154280"/>
            <a:ext cx="467474" cy="46747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A6D123F-9347-43B0-82DA-FBF905EF0995}"/>
              </a:ext>
            </a:extLst>
          </p:cNvPr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74" y="2154280"/>
            <a:ext cx="467474" cy="46747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6585DD1-7E06-4BF9-B1F4-BA0A358E9B63}"/>
              </a:ext>
            </a:extLst>
          </p:cNvPr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605" y="2154280"/>
            <a:ext cx="467474" cy="46747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37EE865-0E89-494E-B4BE-2C14DB23B884}"/>
              </a:ext>
            </a:extLst>
          </p:cNvPr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90" y="2154280"/>
            <a:ext cx="467474" cy="46747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51E800B-E10B-43ED-9887-43CE990D7880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775" y="2154280"/>
            <a:ext cx="467474" cy="46747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5A01BCA8-30A5-4CD8-8BA8-39CBA6C0BDEB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60" y="2154280"/>
            <a:ext cx="467474" cy="46747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69135FB-7320-4989-A6F5-EA868A8ACFC8}"/>
              </a:ext>
            </a:extLst>
          </p:cNvPr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45" y="2154280"/>
            <a:ext cx="467474" cy="46747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DD40C30-D8EB-44FA-B106-40B8949727F0}"/>
              </a:ext>
            </a:extLst>
          </p:cNvPr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716" y="3236597"/>
            <a:ext cx="467474" cy="46747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B2C28974-1163-44B3-BB37-43627556FEA1}"/>
              </a:ext>
            </a:extLst>
          </p:cNvPr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15" y="2154280"/>
            <a:ext cx="467474" cy="46747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272260-1CBD-4C3F-BAAC-145994F02884}"/>
              </a:ext>
            </a:extLst>
          </p:cNvPr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4280"/>
            <a:ext cx="467474" cy="467474"/>
          </a:xfrm>
          <a:prstGeom prst="rect">
            <a:avLst/>
          </a:prstGeom>
        </p:spPr>
      </p:pic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5057AB09-B675-458B-A532-F89189EFA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4309" y="462627"/>
            <a:ext cx="5536277" cy="6228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46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rgbClr val="4C49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9655E-A44A-4930-8F51-A8A64CAE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D8D56-A7D1-4825-9497-0E90F160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36D72-2B69-4881-BBF7-A9242550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56C9F-AC6C-42C5-AA30-A7CB4227F24C}"/>
              </a:ext>
            </a:extLst>
          </p:cNvPr>
          <p:cNvSpPr txBox="1"/>
          <p:nvPr userDrawn="1"/>
        </p:nvSpPr>
        <p:spPr>
          <a:xfrm>
            <a:off x="1781373" y="2932918"/>
            <a:ext cx="8629253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E28301-EECC-4AB7-8BF6-4B05273D0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84" y="216132"/>
            <a:ext cx="2975801" cy="69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9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488C-43CC-48D7-9577-82203F2D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8FD72-D0C3-478C-B2BB-28E7C089B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D4B25-087B-4B81-BE14-9D599AEB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38496D-564B-4FAD-A3CB-A7B55381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8F4C0-4016-402C-88A9-D9120D56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EB285-6184-42FF-B42F-7C3F1153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79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9F6A5-46F6-4D9B-995B-030EB2D16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Click to edit sub-title style</a:t>
            </a:r>
          </a:p>
          <a:p>
            <a:r>
              <a:rPr lang="en-US" dirty="0">
                <a:solidFill>
                  <a:srgbClr val="FF6600"/>
                </a:solidFill>
                <a:latin typeface="Verdana" charset="0"/>
                <a:ea typeface="Verdana" charset="0"/>
                <a:cs typeface="Verdana" charset="0"/>
              </a:rPr>
              <a:t>Action points in orange</a:t>
            </a:r>
          </a:p>
          <a:p>
            <a:endParaRPr lang="en-US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• Point 1</a:t>
            </a: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• Point 2</a:t>
            </a: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• Point 3</a:t>
            </a:r>
          </a:p>
          <a:p>
            <a:endParaRPr lang="en-US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  <a:p>
            <a:r>
              <a:rPr lang="en-US" dirty="0">
                <a:latin typeface="Verdana" charset="0"/>
                <a:ea typeface="Verdana" charset="0"/>
                <a:cs typeface="Verdana" charset="0"/>
              </a:rPr>
              <a:t>Main text size 30pt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D8AC4-F8FB-4F11-B194-FE0941215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A978-7CD0-4B3E-A179-E3738CCA77D9}" type="datetimeFigureOut">
              <a:rPr lang="en-GB" smtClean="0"/>
              <a:t>03/12/2019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F4C73-22E6-47A6-8E81-5658D48C8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76C84-ADFC-46E7-8AF5-EEC340AE6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3FCE2-5BCE-4129-BA88-4E7B27812E8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5B7C6-C871-4B27-8BFB-961564C0D5F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59" y="365125"/>
            <a:ext cx="3224682" cy="78426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9197A2B-7DFA-4CD2-8B4F-624B764B981A}"/>
              </a:ext>
            </a:extLst>
          </p:cNvPr>
          <p:cNvCxnSpPr>
            <a:cxnSpLocks/>
          </p:cNvCxnSpPr>
          <p:nvPr userDrawn="1"/>
        </p:nvCxnSpPr>
        <p:spPr>
          <a:xfrm>
            <a:off x="489857" y="1289957"/>
            <a:ext cx="11104684" cy="0"/>
          </a:xfrm>
          <a:prstGeom prst="line">
            <a:avLst/>
          </a:prstGeom>
          <a:ln>
            <a:solidFill>
              <a:srgbClr val="4C494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MSIPCMContentMarking" descr="{&quot;HashCode&quot;:1582189603,&quot;Placement&quot;:&quot;Footer&quot;}"/>
          <p:cNvSpPr txBox="1"/>
          <p:nvPr userDrawn="1"/>
        </p:nvSpPr>
        <p:spPr>
          <a:xfrm>
            <a:off x="0" y="6595656"/>
            <a:ext cx="1650766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Not Confidential - Internal</a:t>
            </a:r>
          </a:p>
        </p:txBody>
      </p:sp>
    </p:spTree>
    <p:extLst>
      <p:ext uri="{BB962C8B-B14F-4D97-AF65-F5344CB8AC3E}">
        <p14:creationId xmlns:p14="http://schemas.microsoft.com/office/powerpoint/2010/main" val="43797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4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igningbuildings.co.uk/wiki/Home" TargetMode="External"/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ent-defects.consig.org/" TargetMode="External"/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secretaryconsig@quality.org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636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323ECCC-2499-4EE0-939D-97C33F2AE116}"/>
              </a:ext>
            </a:extLst>
          </p:cNvPr>
          <p:cNvSpPr txBox="1">
            <a:spLocks/>
          </p:cNvSpPr>
          <p:nvPr/>
        </p:nvSpPr>
        <p:spPr>
          <a:xfrm>
            <a:off x="980763" y="42703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Communications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F504E-1AFA-48C7-9D31-6411EF7D05F4}"/>
              </a:ext>
            </a:extLst>
          </p:cNvPr>
          <p:cNvSpPr txBox="1">
            <a:spLocks/>
          </p:cNvSpPr>
          <p:nvPr/>
        </p:nvSpPr>
        <p:spPr>
          <a:xfrm>
            <a:off x="1057275" y="1314449"/>
            <a:ext cx="10125075" cy="526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9686E62-585F-4EFA-A53A-2CA814EFA6E1}"/>
              </a:ext>
            </a:extLst>
          </p:cNvPr>
          <p:cNvSpPr txBox="1">
            <a:spLocks/>
          </p:cNvSpPr>
          <p:nvPr/>
        </p:nvSpPr>
        <p:spPr>
          <a:xfrm>
            <a:off x="1209675" y="1314444"/>
            <a:ext cx="10125075" cy="526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Articles on Designing Buildings Wiki	23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Events										3</a:t>
            </a:r>
          </a:p>
        </p:txBody>
      </p:sp>
    </p:spTree>
    <p:extLst>
      <p:ext uri="{BB962C8B-B14F-4D97-AF65-F5344CB8AC3E}">
        <p14:creationId xmlns:p14="http://schemas.microsoft.com/office/powerpoint/2010/main" val="15068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71371" y="2000250"/>
            <a:ext cx="10063353" cy="43148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Construction Quality Knowledge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Lead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Mike Buss (Taylor Woodrow)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Contact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Objective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To use the expertise in ConSIG to enhance quality competence of all construction personnel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Progress –</a:t>
            </a:r>
            <a:r>
              <a:rPr lang="en-GB" sz="2800" b="1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Our articles which are published and regularly updated on the Designing Buildings wiki</a:t>
            </a:r>
            <a:endParaRPr lang="en-GB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hlinkClick r:id="rId3"/>
              </a:rPr>
              <a:t>https://www.designingbuildings.co.uk/wiki/Home</a:t>
            </a:r>
            <a:endParaRPr lang="en-GB" sz="2000" dirty="0">
              <a:solidFill>
                <a:schemeClr val="tx1">
                  <a:tint val="7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3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1238" y="41751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Working Group 1</a:t>
            </a:r>
          </a:p>
        </p:txBody>
      </p:sp>
    </p:spTree>
    <p:extLst>
      <p:ext uri="{BB962C8B-B14F-4D97-AF65-F5344CB8AC3E}">
        <p14:creationId xmlns:p14="http://schemas.microsoft.com/office/powerpoint/2010/main" val="90916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71371" y="2000251"/>
            <a:ext cx="10063353" cy="39623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000" b="1" dirty="0"/>
              <a:t>Title</a:t>
            </a:r>
            <a:r>
              <a:rPr lang="en-GB" sz="3000" dirty="0"/>
              <a:t> – </a:t>
            </a:r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Cost of Quality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000" b="1" dirty="0"/>
              <a:t>Lead</a:t>
            </a:r>
            <a:r>
              <a:rPr lang="en-GB" sz="3000" dirty="0"/>
              <a:t> –</a:t>
            </a:r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 Dan Keeling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000" b="1" dirty="0"/>
              <a:t>Contact</a:t>
            </a:r>
            <a:r>
              <a:rPr lang="en-GB" sz="2800" dirty="0"/>
              <a:t> -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000" b="1" dirty="0"/>
              <a:t>Objective</a:t>
            </a:r>
            <a:r>
              <a:rPr lang="en-GB" sz="3000" dirty="0"/>
              <a:t> –</a:t>
            </a:r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</a:rPr>
              <a:t>To examine quality issues which affect the cost of construction projects by focusing on issues post handover</a:t>
            </a:r>
            <a:r>
              <a:rPr lang="en-US" sz="3000" dirty="0">
                <a:solidFill>
                  <a:schemeClr val="tx1">
                    <a:tint val="75000"/>
                  </a:schemeClr>
                </a:solidFill>
              </a:rPr>
              <a:t> </a:t>
            </a:r>
            <a:endParaRPr lang="en-GB" sz="30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000" b="1" dirty="0"/>
              <a:t>Progress </a:t>
            </a:r>
            <a:r>
              <a:rPr lang="en-GB" sz="3000" dirty="0"/>
              <a:t>–</a:t>
            </a:r>
            <a:r>
              <a:rPr lang="en-GB" sz="30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3000" dirty="0">
                <a:solidFill>
                  <a:srgbClr val="FF0000"/>
                </a:solidFill>
              </a:rPr>
              <a:t> </a:t>
            </a:r>
            <a:r>
              <a:rPr lang="en-GB" sz="3000" dirty="0">
                <a:solidFill>
                  <a:schemeClr val="bg1">
                    <a:lumMod val="50000"/>
                  </a:schemeClr>
                </a:solidFill>
              </a:rPr>
              <a:t>A model has been developed splitting costs into several elements. Studies have been completed on several projects and a report is in preparation. A new client is needed for detailed analysis of projects.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b="1" dirty="0">
              <a:solidFill>
                <a:schemeClr val="tx1">
                  <a:tint val="7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52188" y="40798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Working Group 2 </a:t>
            </a:r>
          </a:p>
        </p:txBody>
      </p:sp>
    </p:spTree>
    <p:extLst>
      <p:ext uri="{BB962C8B-B14F-4D97-AF65-F5344CB8AC3E}">
        <p14:creationId xmlns:p14="http://schemas.microsoft.com/office/powerpoint/2010/main" val="1039229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800" y="2000251"/>
            <a:ext cx="10039350" cy="4483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Best Practice Guide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Lead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David Whiteside (Turner Townsend)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Contact</a:t>
            </a:r>
            <a:r>
              <a:rPr lang="en-GB" sz="2800" dirty="0"/>
              <a:t> -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Objective</a:t>
            </a:r>
            <a:r>
              <a:rPr lang="en-GB" sz="2800" dirty="0"/>
              <a:t> – 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To produce an “Avoiding Common Defects” e-book, that can be used across the industry.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Progress </a:t>
            </a:r>
            <a:r>
              <a:rPr lang="en-GB" sz="2800" dirty="0"/>
              <a:t>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Content has been collected from a number of organisations and collated to create one document. A web site has been established; the structure is currently being developed.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bg1">
                    <a:lumMod val="50000"/>
                  </a:schemeClr>
                </a:solidFill>
              </a:rPr>
              <a:t>The link is: </a:t>
            </a:r>
            <a:r>
              <a:rPr lang="en-GB" sz="2000" u="sng" dirty="0">
                <a:hlinkClick r:id="rId3"/>
              </a:rPr>
              <a:t>https://prevent-defects.consig.org</a:t>
            </a:r>
            <a:endParaRPr lang="en-GB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800" b="1" dirty="0">
              <a:solidFill>
                <a:schemeClr val="tx1">
                  <a:tint val="75000"/>
                </a:schemeClr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52188" y="41751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Working Group 3 </a:t>
            </a:r>
          </a:p>
        </p:txBody>
      </p:sp>
    </p:spTree>
    <p:extLst>
      <p:ext uri="{BB962C8B-B14F-4D97-AF65-F5344CB8AC3E}">
        <p14:creationId xmlns:p14="http://schemas.microsoft.com/office/powerpoint/2010/main" val="50358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800" y="2004332"/>
            <a:ext cx="10086975" cy="3853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</a:t>
            </a:r>
            <a:r>
              <a:rPr lang="en-GB" sz="2800" dirty="0"/>
              <a:t> 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Model Contract Quality Conditions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Lead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Jon Elliot (FLO – Tideway)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Contact</a:t>
            </a:r>
            <a:r>
              <a:rPr lang="en-GB" sz="2800" dirty="0"/>
              <a:t> -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Objective</a:t>
            </a:r>
            <a:r>
              <a:rPr lang="en-GB" sz="2800" dirty="0"/>
              <a:t> – 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To produce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Model Contract T&amp;C’s for Quality that can be used to support construction and supplier contracts.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Progress </a:t>
            </a:r>
            <a:r>
              <a:rPr lang="en-GB" sz="2800" dirty="0"/>
              <a:t>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Contract conditions for several major projects are being compared to determine similarities and differences.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1238" y="39846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Working Group 4</a:t>
            </a:r>
          </a:p>
        </p:txBody>
      </p:sp>
    </p:spTree>
    <p:extLst>
      <p:ext uri="{BB962C8B-B14F-4D97-AF65-F5344CB8AC3E}">
        <p14:creationId xmlns:p14="http://schemas.microsoft.com/office/powerpoint/2010/main" val="1296443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800" y="2000251"/>
            <a:ext cx="10058399" cy="42862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Construction Quality Competency and Training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Lead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Karen McDonald (Skanska)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Contact</a:t>
            </a:r>
            <a:r>
              <a:rPr lang="en-GB" sz="2800" dirty="0"/>
              <a:t> -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Objective</a:t>
            </a:r>
            <a:r>
              <a:rPr lang="en-GB" sz="2800" dirty="0"/>
              <a:t> –  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To use the expertise in </a:t>
            </a:r>
            <a:r>
              <a:rPr lang="en-US" sz="2800" dirty="0" err="1">
                <a:solidFill>
                  <a:schemeClr val="tx1">
                    <a:tint val="75000"/>
                  </a:schemeClr>
                </a:solidFill>
              </a:rPr>
              <a:t>ConSIG</a:t>
            </a:r>
            <a:r>
              <a:rPr lang="en-US" sz="2800" dirty="0">
                <a:solidFill>
                  <a:schemeClr val="tx1">
                    <a:tint val="75000"/>
                  </a:schemeClr>
                </a:solidFill>
              </a:rPr>
              <a:t> to enhance quality competence of all construction personnel.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Progress -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We have developed specifications for training construction quality professionals. The courses will be certified and delivered by CQI approved training providers.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1238" y="39846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Working Group 5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F3AA3-ED0A-4E48-A873-05E7210C18D2}"/>
              </a:ext>
            </a:extLst>
          </p:cNvPr>
          <p:cNvSpPr txBox="1"/>
          <p:nvPr/>
        </p:nvSpPr>
        <p:spPr>
          <a:xfrm rot="19471489">
            <a:off x="1160809" y="2490716"/>
            <a:ext cx="8961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Completed and Launched to CQI Approved Training Providers</a:t>
            </a:r>
          </a:p>
        </p:txBody>
      </p:sp>
    </p:spTree>
    <p:extLst>
      <p:ext uri="{BB962C8B-B14F-4D97-AF65-F5344CB8AC3E}">
        <p14:creationId xmlns:p14="http://schemas.microsoft.com/office/powerpoint/2010/main" val="152540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800" y="2004332"/>
            <a:ext cx="10086975" cy="38535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</a:t>
            </a:r>
            <a:r>
              <a:rPr lang="en-GB" sz="2800" dirty="0"/>
              <a:t> 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The Future of Quality Professionals in Construction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		</a:t>
            </a:r>
            <a:r>
              <a:rPr lang="en-GB" sz="2400" dirty="0">
                <a:solidFill>
                  <a:schemeClr val="tx1">
                    <a:tint val="75000"/>
                  </a:schemeClr>
                </a:solidFill>
              </a:rPr>
              <a:t>(</a:t>
            </a:r>
            <a:r>
              <a:rPr lang="en-GB" sz="2400" i="1" dirty="0">
                <a:solidFill>
                  <a:schemeClr val="tx1">
                    <a:tint val="75000"/>
                  </a:schemeClr>
                </a:solidFill>
              </a:rPr>
              <a:t>see Digital Quality Management in Construction by Paul Marsden</a:t>
            </a:r>
            <a:r>
              <a:rPr lang="en-GB" sz="2400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 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Construction Quality Apprenticeships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Contact</a:t>
            </a:r>
            <a:r>
              <a:rPr lang="en-GB" sz="2800" dirty="0"/>
              <a:t> -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0" lvl="1" inden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600" dirty="0"/>
              <a:t>We would love you to get involved and welcome all suggestions for </a:t>
            </a:r>
            <a:r>
              <a:rPr lang="en-GB" sz="2600" b="1" dirty="0"/>
              <a:t>subjects</a:t>
            </a:r>
            <a:r>
              <a:rPr lang="en-GB" sz="2600" dirty="0"/>
              <a:t> that could generate </a:t>
            </a:r>
            <a:r>
              <a:rPr lang="en-GB" sz="2600" b="1" dirty="0"/>
              <a:t>new working groups</a:t>
            </a:r>
            <a:r>
              <a:rPr lang="en-GB" sz="2600" dirty="0"/>
              <a:t>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1238" y="39846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Proposed Working Groups </a:t>
            </a:r>
          </a:p>
        </p:txBody>
      </p:sp>
    </p:spTree>
    <p:extLst>
      <p:ext uri="{BB962C8B-B14F-4D97-AF65-F5344CB8AC3E}">
        <p14:creationId xmlns:p14="http://schemas.microsoft.com/office/powerpoint/2010/main" val="307824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800" y="2004332"/>
            <a:ext cx="10086975" cy="38535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Title</a:t>
            </a:r>
            <a:r>
              <a:rPr lang="en-GB" sz="2800" dirty="0"/>
              <a:t> 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ConSIG Next Generation Network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Lead</a:t>
            </a:r>
            <a:r>
              <a:rPr lang="en-GB" sz="2800" dirty="0"/>
              <a:t> –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Nicky Wells (</a:t>
            </a:r>
            <a:r>
              <a:rPr lang="en-GB" sz="2800" dirty="0" err="1">
                <a:solidFill>
                  <a:schemeClr val="tx1">
                    <a:tint val="75000"/>
                  </a:schemeClr>
                </a:solidFill>
              </a:rPr>
              <a:t>Emico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Ambassador 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Bethany McCulloch (Careys)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Contact</a:t>
            </a:r>
            <a:r>
              <a:rPr lang="en-GB" sz="2800" dirty="0"/>
              <a:t> -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Objective</a:t>
            </a:r>
            <a:r>
              <a:rPr lang="en-GB" sz="2800" dirty="0"/>
              <a:t> – 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To support and encourage young construction quality professionals, and foster an interest in quality among future generations.</a:t>
            </a:r>
            <a:endParaRPr lang="en-GB" sz="2800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800" b="1" dirty="0"/>
              <a:t>Progress </a:t>
            </a:r>
            <a:r>
              <a:rPr lang="en-GB" sz="2800" dirty="0"/>
              <a:t>– </a:t>
            </a:r>
            <a:r>
              <a:rPr lang="en-GB" sz="2800" dirty="0">
                <a:solidFill>
                  <a:schemeClr val="tx1">
                    <a:tint val="75000"/>
                  </a:schemeClr>
                </a:solidFill>
              </a:rPr>
              <a:t>Chair and Ambassador appointed. Currently setting up steering committee and developing strategy.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1238" y="39846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Next Generation Network</a:t>
            </a:r>
          </a:p>
        </p:txBody>
      </p:sp>
    </p:spTree>
    <p:extLst>
      <p:ext uri="{BB962C8B-B14F-4D97-AF65-F5344CB8AC3E}">
        <p14:creationId xmlns:p14="http://schemas.microsoft.com/office/powerpoint/2010/main" val="1117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799" y="1990726"/>
            <a:ext cx="10067925" cy="430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/>
              <a:t>Relationship Building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Working BSI and CIOB.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>
                <a:solidFill>
                  <a:schemeClr val="tx1">
                    <a:tint val="75000"/>
                  </a:schemeClr>
                </a:solidFill>
              </a:rPr>
              <a:t>Speaking </a:t>
            </a:r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to any Steering Group Member or the 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working group lead of your choice.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Contact the CQI membership team.</a:t>
            </a:r>
            <a:endParaRPr lang="en-GB" sz="4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42663" y="40798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What’s Happening Now</a:t>
            </a:r>
          </a:p>
        </p:txBody>
      </p:sp>
    </p:spTree>
    <p:extLst>
      <p:ext uri="{BB962C8B-B14F-4D97-AF65-F5344CB8AC3E}">
        <p14:creationId xmlns:p14="http://schemas.microsoft.com/office/powerpoint/2010/main" val="240268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66799" y="1990726"/>
            <a:ext cx="10067925" cy="430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/>
              <a:t>Contact us and get involved </a:t>
            </a:r>
            <a:r>
              <a:rPr lang="en-GB" sz="3200" b="1" dirty="0"/>
              <a:t>today</a:t>
            </a:r>
            <a:r>
              <a:rPr lang="en-GB" sz="3200" dirty="0"/>
              <a:t> by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speaking to the working group lead of your choice.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emailing </a:t>
            </a:r>
            <a:r>
              <a:rPr lang="en-GB" dirty="0">
                <a:solidFill>
                  <a:schemeClr val="tx1">
                    <a:tint val="75000"/>
                  </a:schemeClr>
                </a:solidFill>
                <a:hlinkClick r:id="rId2"/>
              </a:rPr>
              <a:t>secretaryconsig@quality.org</a:t>
            </a:r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 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tint val="75000"/>
                  </a:schemeClr>
                </a:solidFill>
              </a:rPr>
              <a:t>Speaking to any Steering Group Member or the </a:t>
            </a: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working group lead of your choice.</a:t>
            </a:r>
          </a:p>
          <a:p>
            <a:pPr marL="457200" lvl="1" indent="-45720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prstClr val="black">
                    <a:tint val="75000"/>
                  </a:prstClr>
                </a:solidFill>
              </a:rPr>
              <a:t>Contact the CQI membership team.</a:t>
            </a:r>
            <a:endParaRPr lang="en-GB" sz="4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42663" y="40798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How to contribute</a:t>
            </a:r>
          </a:p>
        </p:txBody>
      </p:sp>
    </p:spTree>
    <p:extLst>
      <p:ext uri="{BB962C8B-B14F-4D97-AF65-F5344CB8AC3E}">
        <p14:creationId xmlns:p14="http://schemas.microsoft.com/office/powerpoint/2010/main" val="379424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/>
          <p:nvPr/>
        </p:nvSpPr>
        <p:spPr>
          <a:xfrm>
            <a:off x="1781373" y="2168596"/>
            <a:ext cx="8629253" cy="258532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Introduction to CQI and the Construction Special Interest Group</a:t>
            </a:r>
          </a:p>
        </p:txBody>
      </p:sp>
    </p:spTree>
    <p:extLst>
      <p:ext uri="{BB962C8B-B14F-4D97-AF65-F5344CB8AC3E}">
        <p14:creationId xmlns:p14="http://schemas.microsoft.com/office/powerpoint/2010/main" val="187990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1000322" y="970308"/>
            <a:ext cx="10105827" cy="511524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48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the conversation at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sz="3200" dirty="0">
              <a:solidFill>
                <a:srgbClr val="FF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www.consig.org</a:t>
            </a:r>
          </a:p>
          <a:p>
            <a:pPr algn="ctr"/>
            <a:endParaRPr lang="en-US" sz="3200" i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@</a:t>
            </a:r>
            <a:r>
              <a:rPr lang="en-US" sz="3200" i="1" dirty="0" err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CQIConSIG</a:t>
            </a:r>
            <a:endParaRPr lang="en-US" sz="3200" i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/>
            <a:endParaRPr lang="en-US" sz="3200" i="1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200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 In</a:t>
            </a:r>
          </a:p>
          <a:p>
            <a:pPr algn="ctr"/>
            <a:r>
              <a:rPr lang="en-US" sz="3200" i="1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CQI ConSIG</a:t>
            </a:r>
          </a:p>
        </p:txBody>
      </p:sp>
    </p:spTree>
    <p:extLst>
      <p:ext uri="{BB962C8B-B14F-4D97-AF65-F5344CB8AC3E}">
        <p14:creationId xmlns:p14="http://schemas.microsoft.com/office/powerpoint/2010/main" val="2065588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/>
          <p:nvPr/>
        </p:nvSpPr>
        <p:spPr>
          <a:xfrm>
            <a:off x="1781373" y="2999593"/>
            <a:ext cx="8629253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Questions / Comments?</a:t>
            </a:r>
          </a:p>
        </p:txBody>
      </p:sp>
    </p:spTree>
    <p:extLst>
      <p:ext uri="{BB962C8B-B14F-4D97-AF65-F5344CB8AC3E}">
        <p14:creationId xmlns:p14="http://schemas.microsoft.com/office/powerpoint/2010/main" val="1481085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/>
          <p:nvPr/>
        </p:nvSpPr>
        <p:spPr>
          <a:xfrm>
            <a:off x="1781373" y="2999593"/>
            <a:ext cx="8629253" cy="9233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7707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28700" y="1600201"/>
            <a:ext cx="100965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7719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3500" dirty="0">
                <a:solidFill>
                  <a:schemeClr val="bg1">
                    <a:lumMod val="50000"/>
                  </a:schemeClr>
                </a:solidFill>
              </a:rPr>
              <a:t>The Chartered Quality Institute </a:t>
            </a:r>
            <a:r>
              <a:rPr lang="en-GB" sz="3500" dirty="0">
                <a:solidFill>
                  <a:schemeClr val="accent2">
                    <a:lumMod val="75000"/>
                  </a:schemeClr>
                </a:solidFill>
              </a:rPr>
              <a:t>(CQI) </a:t>
            </a:r>
            <a:r>
              <a:rPr lang="en-GB" sz="3500" dirty="0">
                <a:solidFill>
                  <a:schemeClr val="bg1">
                    <a:lumMod val="50000"/>
                  </a:schemeClr>
                </a:solidFill>
              </a:rPr>
              <a:t>is a global professional body advancing the practice of quality management in all sectors.</a:t>
            </a:r>
          </a:p>
          <a:p>
            <a:pPr indent="-377190" algn="just">
              <a:lnSpc>
                <a:spcPct val="110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GB" sz="3500" dirty="0">
                <a:solidFill>
                  <a:schemeClr val="bg1">
                    <a:lumMod val="50000"/>
                  </a:schemeClr>
                </a:solidFill>
              </a:rPr>
              <a:t>The Construction Special Interest Group</a:t>
            </a:r>
            <a:r>
              <a:rPr lang="en-GB" sz="35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GB" sz="3500" dirty="0">
                <a:solidFill>
                  <a:schemeClr val="accent2">
                    <a:lumMod val="75000"/>
                  </a:schemeClr>
                </a:solidFill>
              </a:rPr>
              <a:t>(ConSIG) </a:t>
            </a:r>
            <a:r>
              <a:rPr lang="en-GB" sz="3500" dirty="0">
                <a:solidFill>
                  <a:schemeClr val="bg1">
                    <a:lumMod val="50000"/>
                  </a:schemeClr>
                </a:solidFill>
              </a:rPr>
              <a:t>has been established as a representative group for quality professionals within the construction industry to advance quality and improvement in the construction industry.</a:t>
            </a:r>
            <a:endParaRPr lang="en-US" sz="35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3000" dirty="0">
              <a:solidFill>
                <a:srgbClr val="FF6600"/>
              </a:solidFill>
              <a:latin typeface="Verdana" charset="0"/>
              <a:ea typeface="Verdana" charset="0"/>
              <a:cs typeface="Verdana" charset="0"/>
            </a:endParaRPr>
          </a:p>
          <a:p>
            <a:pPr algn="just"/>
            <a:endParaRPr lang="en-US" sz="3000" dirty="0"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80763" y="41751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67943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57275" y="1600201"/>
            <a:ext cx="10067925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GB" sz="40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ConSIG</a:t>
            </a:r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vision is:</a:t>
            </a:r>
          </a:p>
          <a:p>
            <a:pPr>
              <a:spcBef>
                <a:spcPts val="0"/>
              </a:spcBef>
            </a:pPr>
            <a:endParaRPr lang="en-GB" sz="4000" dirty="0">
              <a:solidFill>
                <a:schemeClr val="tx1">
                  <a:tint val="75000"/>
                </a:schemeClr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GB" sz="4000" dirty="0">
                <a:solidFill>
                  <a:schemeClr val="bg1">
                    <a:lumMod val="50000"/>
                  </a:schemeClr>
                </a:solidFill>
              </a:rPr>
              <a:t>To advance quality and improvement in the construction industry.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71238" y="417514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3603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57275" y="1600201"/>
            <a:ext cx="10077450" cy="48822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We will advance quality by the following activities: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Engage with like minded industry bodies with the intention of promoting their work and acting as a co-ordination hub.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Develop and Issue Best Practice guidance.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Provide opportunities for construction professionals to meet, learn and exchange best practice.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To publish materials to support the construction quality profession and enhance its competence and standing.</a:t>
            </a:r>
          </a:p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>
                    <a:lumMod val="50000"/>
                  </a:schemeClr>
                </a:solidFill>
              </a:rPr>
              <a:t>To support and mentor CQI members engaged in the construction industry.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GB" sz="28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09338" y="40798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Our Strategy</a:t>
            </a:r>
          </a:p>
        </p:txBody>
      </p:sp>
    </p:spTree>
    <p:extLst>
      <p:ext uri="{BB962C8B-B14F-4D97-AF65-F5344CB8AC3E}">
        <p14:creationId xmlns:p14="http://schemas.microsoft.com/office/powerpoint/2010/main" val="282801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57275" y="1314449"/>
            <a:ext cx="10125075" cy="526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3800" dirty="0"/>
              <a:t>The ConSIG is made up of: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800" b="1" dirty="0"/>
              <a:t>Steering Committee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Strategy and Direction.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Secretariat.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800" b="1" dirty="0"/>
              <a:t>Working Groups (Currently 5)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Working Group 1 – Body of Knowledge.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Working Group 2 – Cost of Construction Quality.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Working Group 3 – Best Practice Guide.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Working Group 4 – Model Contract Quality Conditions.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</a:rPr>
              <a:t>Working Group 5 – Construction Quality Competency &amp; Training.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800" b="1" dirty="0"/>
              <a:t>Next Generation Network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100" dirty="0"/>
              <a:t>Our Working Groups are </a:t>
            </a:r>
            <a:r>
              <a:rPr lang="en-GB" sz="3100" b="1" dirty="0"/>
              <a:t>open to all </a:t>
            </a:r>
            <a:r>
              <a:rPr lang="en-GB" sz="3100" dirty="0"/>
              <a:t>and </a:t>
            </a:r>
            <a:r>
              <a:rPr lang="en-GB" sz="3100" b="1" dirty="0"/>
              <a:t>free to join </a:t>
            </a:r>
            <a:r>
              <a:rPr lang="en-GB" sz="3100" dirty="0"/>
              <a:t>so we would love you to get involved.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80763" y="42703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How we do this</a:t>
            </a:r>
          </a:p>
        </p:txBody>
      </p:sp>
    </p:spTree>
    <p:extLst>
      <p:ext uri="{BB962C8B-B14F-4D97-AF65-F5344CB8AC3E}">
        <p14:creationId xmlns:p14="http://schemas.microsoft.com/office/powerpoint/2010/main" val="3925713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57275" y="1314449"/>
            <a:ext cx="10125075" cy="526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Terms of Reference: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The ConSIG </a:t>
            </a:r>
            <a:r>
              <a:rPr lang="en-US" sz="2600" dirty="0" err="1">
                <a:solidFill>
                  <a:schemeClr val="bg1">
                    <a:lumMod val="50000"/>
                  </a:schemeClr>
                </a:solidFill>
              </a:rPr>
              <a:t>ToR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to be reviewed in</a:t>
            </a: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 2020 in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 line with work by CQI regarding Governance of Special Interest Groups.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There will be a requirement for standard reporting and KPI’s to ensure that the SIG’s are delivering against the CQI Charter.</a:t>
            </a:r>
            <a:endParaRPr lang="en-US" sz="2400" b="1" dirty="0">
              <a:solidFill>
                <a:schemeClr val="tx1">
                  <a:tint val="75000"/>
                </a:schemeClr>
              </a:solidFill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200" dirty="0"/>
              <a:t>Committee Membership:</a:t>
            </a: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2600" dirty="0">
                <a:solidFill>
                  <a:schemeClr val="bg1">
                    <a:lumMod val="50000"/>
                  </a:schemeClr>
                </a:solidFill>
              </a:rPr>
              <a:t>Committee membership has been refreshed during the year.</a:t>
            </a:r>
            <a:endParaRPr lang="en-GB" sz="2600" dirty="0">
              <a:solidFill>
                <a:schemeClr val="tx1">
                  <a:tint val="75000"/>
                </a:schemeClr>
              </a:solidFill>
            </a:endParaRPr>
          </a:p>
          <a:p>
            <a:pPr marL="1085850" lvl="1" indent="-3429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GB" sz="2600" dirty="0">
                <a:solidFill>
                  <a:schemeClr val="tx1">
                    <a:tint val="75000"/>
                  </a:schemeClr>
                </a:solidFill>
              </a:rPr>
              <a:t>Current membership detailed below: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80763" y="42703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Governance</a:t>
            </a:r>
          </a:p>
        </p:txBody>
      </p:sp>
    </p:spTree>
    <p:extLst>
      <p:ext uri="{BB962C8B-B14F-4D97-AF65-F5344CB8AC3E}">
        <p14:creationId xmlns:p14="http://schemas.microsoft.com/office/powerpoint/2010/main" val="2602831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57275" y="1314449"/>
            <a:ext cx="10125075" cy="526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Jon Adshead				Mace				Chair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David Anderson			BAM				Deputy Chair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David Myers				Consultant		Interim Secretary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Jonny Montgomery		Shirley Parsons	Comms &amp; Social Media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</a:rPr>
              <a:t>Bethany McCulloch		Careys				Next Gen Ambassador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80763" y="42703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Committee Membership</a:t>
            </a:r>
          </a:p>
        </p:txBody>
      </p:sp>
    </p:spTree>
    <p:extLst>
      <p:ext uri="{BB962C8B-B14F-4D97-AF65-F5344CB8AC3E}">
        <p14:creationId xmlns:p14="http://schemas.microsoft.com/office/powerpoint/2010/main" val="416011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1057275" y="1314449"/>
            <a:ext cx="10125075" cy="526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Current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ConSig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 Members				1624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Linked In										863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Twitter										55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980763" y="427039"/>
            <a:ext cx="8322676" cy="569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latin typeface="Verdana" charset="0"/>
                <a:ea typeface="Verdana" charset="0"/>
                <a:cs typeface="Verdana" charset="0"/>
              </a:rPr>
              <a:t>Membership Update</a:t>
            </a:r>
          </a:p>
        </p:txBody>
      </p:sp>
    </p:spTree>
    <p:extLst>
      <p:ext uri="{BB962C8B-B14F-4D97-AF65-F5344CB8AC3E}">
        <p14:creationId xmlns:p14="http://schemas.microsoft.com/office/powerpoint/2010/main" val="279312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4FE61CC-667F-4D8A-BA83-5FA32A075788}" vid="{392A9F81-FB1C-48E2-8B79-7EC135824A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Centenary template</Template>
  <TotalTime>703</TotalTime>
  <Words>885</Words>
  <Application>Microsoft Office PowerPoint</Application>
  <PresentationFormat>Widescreen</PresentationFormat>
  <Paragraphs>118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Verdana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Buss, Mike</dc:creator>
  <cp:lastModifiedBy>Adshead, Jon</cp:lastModifiedBy>
  <cp:revision>43</cp:revision>
  <dcterms:created xsi:type="dcterms:W3CDTF">2019-02-06T16:19:43Z</dcterms:created>
  <dcterms:modified xsi:type="dcterms:W3CDTF">2019-12-03T14:55:39Z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2d02892-d3a4-4fd2-9c64-7f7bba5bf7f0_Enabled">
    <vt:lpwstr>True</vt:lpwstr>
  </property>
  <property fmtid="{D5CDD505-2E9C-101B-9397-08002B2CF9AE}" pid="3" name="MSIP_Label_32d02892-d3a4-4fd2-9c64-7f7bba5bf7f0_SiteId">
    <vt:lpwstr>f9300280-65a0-46f8-a18c-a296431980f5</vt:lpwstr>
  </property>
  <property fmtid="{D5CDD505-2E9C-101B-9397-08002B2CF9AE}" pid="4" name="MSIP_Label_32d02892-d3a4-4fd2-9c64-7f7bba5bf7f0_Owner">
    <vt:lpwstr>Jon.Adshead@macegroup.com</vt:lpwstr>
  </property>
  <property fmtid="{D5CDD505-2E9C-101B-9397-08002B2CF9AE}" pid="5" name="MSIP_Label_32d02892-d3a4-4fd2-9c64-7f7bba5bf7f0_SetDate">
    <vt:lpwstr>2019-02-07T12:18:58.9702637Z</vt:lpwstr>
  </property>
  <property fmtid="{D5CDD505-2E9C-101B-9397-08002B2CF9AE}" pid="6" name="MSIP_Label_32d02892-d3a4-4fd2-9c64-7f7bba5bf7f0_Name">
    <vt:lpwstr>Not Confidential - Internal</vt:lpwstr>
  </property>
  <property fmtid="{D5CDD505-2E9C-101B-9397-08002B2CF9AE}" pid="7" name="MSIP_Label_32d02892-d3a4-4fd2-9c64-7f7bba5bf7f0_Application">
    <vt:lpwstr>Microsoft Azure Information Protection</vt:lpwstr>
  </property>
  <property fmtid="{D5CDD505-2E9C-101B-9397-08002B2CF9AE}" pid="8" name="MSIP_Label_32d02892-d3a4-4fd2-9c64-7f7bba5bf7f0_Extended_MSFT_Method">
    <vt:lpwstr>Automatic</vt:lpwstr>
  </property>
  <property fmtid="{D5CDD505-2E9C-101B-9397-08002B2CF9AE}" pid="9" name="Sensitivity">
    <vt:lpwstr>Not Confidential - Internal</vt:lpwstr>
  </property>
</Properties>
</file>